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9" r:id="rId4"/>
    <p:sldId id="261" r:id="rId5"/>
    <p:sldId id="267" r:id="rId6"/>
    <p:sldId id="262" r:id="rId7"/>
    <p:sldId id="263" r:id="rId8"/>
    <p:sldId id="265"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9" autoAdjust="0"/>
    <p:restoredTop sz="94660"/>
  </p:normalViewPr>
  <p:slideViewPr>
    <p:cSldViewPr snapToGrid="0">
      <p:cViewPr varScale="1">
        <p:scale>
          <a:sx n="83" d="100"/>
          <a:sy n="83" d="100"/>
        </p:scale>
        <p:origin x="686" y="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DE9497B-2028-4A31-97FA-360C227AB4AC}" type="datetimeFigureOut">
              <a:rPr lang="en-US" smtClean="0"/>
              <a:t>1/12/2020</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C84DAED-6F44-4C16-AA49-07C440EF4235}" type="slidenum">
              <a:rPr lang="en-US" smtClean="0"/>
              <a:t>‹nr.›</a:t>
            </a:fld>
            <a:endParaRPr lang="en-US"/>
          </a:p>
        </p:txBody>
      </p:sp>
    </p:spTree>
    <p:extLst>
      <p:ext uri="{BB962C8B-B14F-4D97-AF65-F5344CB8AC3E}">
        <p14:creationId xmlns:p14="http://schemas.microsoft.com/office/powerpoint/2010/main" val="741019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1DE9497B-2028-4A31-97FA-360C227AB4AC}"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3566521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nl-NL" smtClean="0"/>
              <a:t>Klik om de stijl te bewerken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1DE9497B-2028-4A31-97FA-360C227AB4AC}" type="datetimeFigureOut">
              <a:rPr lang="en-US" smtClean="0"/>
              <a:t>1/12/2020</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C84DAED-6F44-4C16-AA49-07C440EF4235}" type="slidenum">
              <a:rPr lang="en-US" smtClean="0"/>
              <a:t>‹nr.›</a:t>
            </a:fld>
            <a:endParaRPr lang="en-US"/>
          </a:p>
        </p:txBody>
      </p:sp>
    </p:spTree>
    <p:extLst>
      <p:ext uri="{BB962C8B-B14F-4D97-AF65-F5344CB8AC3E}">
        <p14:creationId xmlns:p14="http://schemas.microsoft.com/office/powerpoint/2010/main" val="10709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nl-NL" smtClean="0"/>
              <a:t>Klik om de stijl te bewerken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1DE9497B-2028-4A31-97FA-360C227AB4AC}"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2903584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nl-NL" smtClean="0"/>
              <a:t>Klik om de stijl te bewerken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1DE9497B-2028-4A31-97FA-360C227AB4AC}" type="datetimeFigureOut">
              <a:rPr lang="en-US" smtClean="0"/>
              <a:t>1/12/2020</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C84DAED-6F44-4C16-AA49-07C440EF4235}" type="slidenum">
              <a:rPr lang="en-US" smtClean="0"/>
              <a:t>‹nr.›</a:t>
            </a:fld>
            <a:endParaRPr lang="en-US"/>
          </a:p>
        </p:txBody>
      </p:sp>
    </p:spTree>
    <p:extLst>
      <p:ext uri="{BB962C8B-B14F-4D97-AF65-F5344CB8AC3E}">
        <p14:creationId xmlns:p14="http://schemas.microsoft.com/office/powerpoint/2010/main" val="1483036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nl-NL" smtClean="0"/>
              <a:t>Klik om de stijl te bewerken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1DE9497B-2028-4A31-97FA-360C227AB4AC}"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2292175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nl-NL" smtClean="0"/>
              <a:t>Klik om de stijl te bewerken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1DE9497B-2028-4A31-97FA-360C227AB4AC}" type="datetimeFigureOut">
              <a:rPr lang="en-US" smtClean="0"/>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2516228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1DE9497B-2028-4A31-97FA-360C227AB4AC}" type="datetimeFigureOut">
              <a:rPr lang="en-US" smtClean="0"/>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3429112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9497B-2028-4A31-97FA-360C227AB4AC}" type="datetimeFigureOut">
              <a:rPr lang="en-US" smtClean="0"/>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120481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nl-NL" smtClean="0"/>
              <a:t>Klik om de stijl te bewerken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DE9497B-2028-4A31-97FA-360C227AB4AC}" type="datetimeFigureOut">
              <a:rPr lang="en-US" smtClean="0"/>
              <a:t>1/12/2020</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C84DAED-6F44-4C16-AA49-07C440EF4235}" type="slidenum">
              <a:rPr lang="en-US" smtClean="0"/>
              <a:t>‹nr.›</a:t>
            </a:fld>
            <a:endParaRPr lang="en-US"/>
          </a:p>
        </p:txBody>
      </p:sp>
    </p:spTree>
    <p:extLst>
      <p:ext uri="{BB962C8B-B14F-4D97-AF65-F5344CB8AC3E}">
        <p14:creationId xmlns:p14="http://schemas.microsoft.com/office/powerpoint/2010/main" val="25401209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Date Placeholder 4"/>
          <p:cNvSpPr>
            <a:spLocks noGrp="1"/>
          </p:cNvSpPr>
          <p:nvPr>
            <p:ph type="dt" sz="half" idx="10"/>
          </p:nvPr>
        </p:nvSpPr>
        <p:spPr/>
        <p:txBody>
          <a:bodyPr/>
          <a:lstStyle/>
          <a:p>
            <a:fld id="{1DE9497B-2028-4A31-97FA-360C227AB4AC}"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84DAED-6F44-4C16-AA49-07C440EF4235}" type="slidenum">
              <a:rPr lang="en-US" smtClean="0"/>
              <a:t>‹nr.›</a:t>
            </a:fld>
            <a:endParaRPr lang="en-US"/>
          </a:p>
        </p:txBody>
      </p:sp>
    </p:spTree>
    <p:extLst>
      <p:ext uri="{BB962C8B-B14F-4D97-AF65-F5344CB8AC3E}">
        <p14:creationId xmlns:p14="http://schemas.microsoft.com/office/powerpoint/2010/main" val="906748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nl-NL" smtClean="0"/>
              <a:t>Klik om de stijl te bewerken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1DE9497B-2028-4A31-97FA-360C227AB4AC}" type="datetimeFigureOut">
              <a:rPr lang="en-US" smtClean="0"/>
              <a:t>1/12/2020</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C84DAED-6F44-4C16-AA49-07C440EF4235}" type="slidenum">
              <a:rPr lang="en-US" smtClean="0"/>
              <a:t>‹nr.›</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17961225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Xa-g_Og_6zc"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GKmcBpkXZPE"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ctrTitle"/>
          </p:nvPr>
        </p:nvSpPr>
        <p:spPr/>
        <p:txBody>
          <a:bodyPr/>
          <a:lstStyle/>
          <a:p>
            <a:r>
              <a:rPr lang="nl-NL" b="1" dirty="0" smtClean="0"/>
              <a:t>Kwaliteitsproject</a:t>
            </a:r>
            <a:endParaRPr lang="nl-NL" b="1" dirty="0"/>
          </a:p>
        </p:txBody>
      </p:sp>
      <p:pic>
        <p:nvPicPr>
          <p:cNvPr id="5" name="Picture 2" descr="Afbeeldingsresultaat voor onderzoe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4897" y="918831"/>
            <a:ext cx="5189843" cy="5189843"/>
          </a:xfrm>
          <a:prstGeom prst="rect">
            <a:avLst/>
          </a:prstGeom>
          <a:noFill/>
          <a:extLst>
            <a:ext uri="{909E8E84-426E-40DD-AFC4-6F175D3DCCD1}">
              <a14:hiddenFill xmlns:a14="http://schemas.microsoft.com/office/drawing/2010/main">
                <a:solidFill>
                  <a:srgbClr val="FFFFFF"/>
                </a:solidFill>
              </a14:hiddenFill>
            </a:ext>
          </a:extLst>
        </p:spPr>
      </p:pic>
      <p:sp>
        <p:nvSpPr>
          <p:cNvPr id="6" name="Tekstvak 5"/>
          <p:cNvSpPr txBox="1"/>
          <p:nvPr/>
        </p:nvSpPr>
        <p:spPr>
          <a:xfrm>
            <a:off x="581191" y="5000678"/>
            <a:ext cx="4654296" cy="1107996"/>
          </a:xfrm>
          <a:prstGeom prst="rect">
            <a:avLst/>
          </a:prstGeom>
          <a:noFill/>
        </p:spPr>
        <p:txBody>
          <a:bodyPr wrap="square" rtlCol="0">
            <a:spAutoFit/>
          </a:bodyPr>
          <a:lstStyle/>
          <a:p>
            <a:r>
              <a:rPr lang="nl-NL" sz="6600" dirty="0" smtClean="0">
                <a:solidFill>
                  <a:schemeClr val="bg1"/>
                </a:solidFill>
              </a:rPr>
              <a:t>Literatuur</a:t>
            </a:r>
            <a:endParaRPr lang="nl-NL" dirty="0">
              <a:solidFill>
                <a:schemeClr val="bg1"/>
              </a:solidFill>
            </a:endParaRPr>
          </a:p>
        </p:txBody>
      </p:sp>
    </p:spTree>
    <p:extLst>
      <p:ext uri="{BB962C8B-B14F-4D97-AF65-F5344CB8AC3E}">
        <p14:creationId xmlns:p14="http://schemas.microsoft.com/office/powerpoint/2010/main" val="32431251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US" sz="7200" b="1" dirty="0" smtClean="0"/>
              <a:t>TIPS</a:t>
            </a:r>
            <a:endParaRPr lang="en-US" sz="7200" b="1" dirty="0"/>
          </a:p>
        </p:txBody>
      </p:sp>
      <p:sp>
        <p:nvSpPr>
          <p:cNvPr id="3" name="Tijdelijke aanduiding voor inhoud 2"/>
          <p:cNvSpPr>
            <a:spLocks noGrp="1"/>
          </p:cNvSpPr>
          <p:nvPr>
            <p:ph idx="1"/>
          </p:nvPr>
        </p:nvSpPr>
        <p:spPr/>
        <p:txBody>
          <a:bodyPr>
            <a:normAutofit/>
          </a:bodyPr>
          <a:lstStyle/>
          <a:p>
            <a:pPr marL="0" indent="0" fontAlgn="base">
              <a:buNone/>
            </a:pPr>
            <a:endParaRPr lang="nl-NL" b="1" dirty="0">
              <a:solidFill>
                <a:schemeClr val="tx1"/>
              </a:solidFill>
            </a:endParaRPr>
          </a:p>
          <a:p>
            <a:pPr marL="0" indent="0" fontAlgn="base">
              <a:buNone/>
            </a:pPr>
            <a:r>
              <a:rPr lang="nl-NL" dirty="0" smtClean="0">
                <a:solidFill>
                  <a:schemeClr val="tx1"/>
                </a:solidFill>
              </a:rPr>
              <a:t>1</a:t>
            </a:r>
            <a:r>
              <a:rPr lang="nl-NL" dirty="0">
                <a:solidFill>
                  <a:schemeClr val="tx1"/>
                </a:solidFill>
              </a:rPr>
              <a:t>. Weet wat je </a:t>
            </a:r>
            <a:r>
              <a:rPr lang="nl-NL" dirty="0" smtClean="0">
                <a:solidFill>
                  <a:schemeClr val="tx1"/>
                </a:solidFill>
              </a:rPr>
              <a:t>zoekt;</a:t>
            </a:r>
            <a:r>
              <a:rPr lang="nl-NL" dirty="0">
                <a:solidFill>
                  <a:schemeClr val="tx1"/>
                </a:solidFill>
              </a:rPr>
              <a:t/>
            </a:r>
            <a:br>
              <a:rPr lang="nl-NL" dirty="0">
                <a:solidFill>
                  <a:schemeClr val="tx1"/>
                </a:solidFill>
              </a:rPr>
            </a:br>
            <a:r>
              <a:rPr lang="nl-NL" dirty="0" smtClean="0">
                <a:solidFill>
                  <a:schemeClr val="tx1"/>
                </a:solidFill>
              </a:rPr>
              <a:t>2</a:t>
            </a:r>
            <a:r>
              <a:rPr lang="nl-NL" dirty="0">
                <a:solidFill>
                  <a:schemeClr val="tx1"/>
                </a:solidFill>
              </a:rPr>
              <a:t>. Pas op met </a:t>
            </a:r>
            <a:r>
              <a:rPr lang="nl-NL" dirty="0" smtClean="0">
                <a:solidFill>
                  <a:schemeClr val="tx1"/>
                </a:solidFill>
              </a:rPr>
              <a:t>Google;</a:t>
            </a:r>
            <a:r>
              <a:rPr lang="nl-NL" dirty="0">
                <a:solidFill>
                  <a:schemeClr val="tx1"/>
                </a:solidFill>
              </a:rPr>
              <a:t/>
            </a:r>
            <a:br>
              <a:rPr lang="nl-NL" dirty="0">
                <a:solidFill>
                  <a:schemeClr val="tx1"/>
                </a:solidFill>
              </a:rPr>
            </a:br>
            <a:r>
              <a:rPr lang="nl-NL" dirty="0" smtClean="0">
                <a:solidFill>
                  <a:schemeClr val="tx1"/>
                </a:solidFill>
              </a:rPr>
              <a:t>3</a:t>
            </a:r>
            <a:r>
              <a:rPr lang="nl-NL" dirty="0">
                <a:solidFill>
                  <a:schemeClr val="tx1"/>
                </a:solidFill>
              </a:rPr>
              <a:t>. Zoek op </a:t>
            </a:r>
            <a:r>
              <a:rPr lang="nl-NL" dirty="0" smtClean="0">
                <a:solidFill>
                  <a:schemeClr val="tx1"/>
                </a:solidFill>
              </a:rPr>
              <a:t>databanken;</a:t>
            </a:r>
            <a:r>
              <a:rPr lang="nl-NL" dirty="0">
                <a:solidFill>
                  <a:schemeClr val="tx1"/>
                </a:solidFill>
              </a:rPr>
              <a:t/>
            </a:r>
            <a:br>
              <a:rPr lang="nl-NL" dirty="0">
                <a:solidFill>
                  <a:schemeClr val="tx1"/>
                </a:solidFill>
              </a:rPr>
            </a:br>
            <a:r>
              <a:rPr lang="nl-NL" dirty="0" smtClean="0">
                <a:solidFill>
                  <a:schemeClr val="tx1"/>
                </a:solidFill>
              </a:rPr>
              <a:t>4. </a:t>
            </a:r>
            <a:r>
              <a:rPr lang="nl-NL" dirty="0">
                <a:solidFill>
                  <a:schemeClr val="tx1"/>
                </a:solidFill>
              </a:rPr>
              <a:t>Zoek met een goede </a:t>
            </a:r>
            <a:r>
              <a:rPr lang="nl-NL" dirty="0" smtClean="0">
                <a:solidFill>
                  <a:schemeClr val="tx1"/>
                </a:solidFill>
              </a:rPr>
              <a:t>zoekterm;</a:t>
            </a:r>
            <a:r>
              <a:rPr lang="nl-NL" dirty="0">
                <a:solidFill>
                  <a:schemeClr val="tx1"/>
                </a:solidFill>
              </a:rPr>
              <a:t/>
            </a:r>
            <a:br>
              <a:rPr lang="nl-NL" dirty="0">
                <a:solidFill>
                  <a:schemeClr val="tx1"/>
                </a:solidFill>
              </a:rPr>
            </a:br>
            <a:r>
              <a:rPr lang="nl-NL" dirty="0" smtClean="0">
                <a:solidFill>
                  <a:schemeClr val="tx1"/>
                </a:solidFill>
              </a:rPr>
              <a:t>5. </a:t>
            </a:r>
            <a:r>
              <a:rPr lang="nl-NL" dirty="0">
                <a:solidFill>
                  <a:schemeClr val="tx1"/>
                </a:solidFill>
              </a:rPr>
              <a:t>Zoek </a:t>
            </a:r>
            <a:r>
              <a:rPr lang="nl-NL" dirty="0" smtClean="0">
                <a:solidFill>
                  <a:schemeClr val="tx1"/>
                </a:solidFill>
              </a:rPr>
              <a:t>breder;</a:t>
            </a:r>
            <a:r>
              <a:rPr lang="nl-NL" dirty="0">
                <a:solidFill>
                  <a:schemeClr val="tx1"/>
                </a:solidFill>
              </a:rPr>
              <a:t/>
            </a:r>
            <a:br>
              <a:rPr lang="nl-NL" dirty="0">
                <a:solidFill>
                  <a:schemeClr val="tx1"/>
                </a:solidFill>
              </a:rPr>
            </a:br>
            <a:r>
              <a:rPr lang="nl-NL" dirty="0" smtClean="0">
                <a:solidFill>
                  <a:schemeClr val="tx1"/>
                </a:solidFill>
              </a:rPr>
              <a:t>6. </a:t>
            </a:r>
            <a:r>
              <a:rPr lang="nl-NL" dirty="0">
                <a:solidFill>
                  <a:schemeClr val="tx1"/>
                </a:solidFill>
              </a:rPr>
              <a:t>Zoek </a:t>
            </a:r>
            <a:r>
              <a:rPr lang="nl-NL" dirty="0" smtClean="0">
                <a:solidFill>
                  <a:schemeClr val="tx1"/>
                </a:solidFill>
              </a:rPr>
              <a:t>geavanceerd;</a:t>
            </a:r>
            <a:r>
              <a:rPr lang="nl-NL" dirty="0">
                <a:solidFill>
                  <a:schemeClr val="tx1"/>
                </a:solidFill>
              </a:rPr>
              <a:t/>
            </a:r>
            <a:br>
              <a:rPr lang="nl-NL" dirty="0">
                <a:solidFill>
                  <a:schemeClr val="tx1"/>
                </a:solidFill>
              </a:rPr>
            </a:br>
            <a:r>
              <a:rPr lang="nl-NL" dirty="0" smtClean="0">
                <a:solidFill>
                  <a:schemeClr val="tx1"/>
                </a:solidFill>
              </a:rPr>
              <a:t>7. </a:t>
            </a:r>
            <a:r>
              <a:rPr lang="nl-NL" dirty="0">
                <a:solidFill>
                  <a:schemeClr val="tx1"/>
                </a:solidFill>
              </a:rPr>
              <a:t>Blijf </a:t>
            </a:r>
            <a:r>
              <a:rPr lang="nl-NL" dirty="0" smtClean="0">
                <a:solidFill>
                  <a:schemeClr val="tx1"/>
                </a:solidFill>
              </a:rPr>
              <a:t>kritisch.</a:t>
            </a:r>
            <a:r>
              <a:rPr lang="nl-NL" dirty="0"/>
              <a:t/>
            </a:r>
            <a:br>
              <a:rPr lang="nl-NL" dirty="0"/>
            </a:br>
            <a:endParaRPr lang="nl-NL" dirty="0"/>
          </a:p>
          <a:p>
            <a:endParaRPr lang="en-US" dirty="0"/>
          </a:p>
        </p:txBody>
      </p:sp>
      <p:pic>
        <p:nvPicPr>
          <p:cNvPr id="7170" name="Picture 2" descr="Afbeeldingsresultaat voor tip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2155" y="2143544"/>
            <a:ext cx="4635500" cy="34277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81055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algn="ctr"/>
            <a:r>
              <a:rPr lang="en-US" sz="7200" b="1" dirty="0" err="1" smtClean="0"/>
              <a:t>Inhoud</a:t>
            </a:r>
            <a:endParaRPr lang="en-US" sz="7200" b="1" dirty="0"/>
          </a:p>
        </p:txBody>
      </p:sp>
      <p:sp>
        <p:nvSpPr>
          <p:cNvPr id="3" name="Tijdelijke aanduiding voor inhoud 2"/>
          <p:cNvSpPr>
            <a:spLocks noGrp="1"/>
          </p:cNvSpPr>
          <p:nvPr>
            <p:ph idx="1"/>
          </p:nvPr>
        </p:nvSpPr>
        <p:spPr/>
        <p:txBody>
          <a:bodyPr>
            <a:normAutofit/>
          </a:bodyPr>
          <a:lstStyle/>
          <a:p>
            <a:r>
              <a:rPr lang="en-US" sz="2400" dirty="0" err="1" smtClean="0">
                <a:solidFill>
                  <a:schemeClr val="tx1"/>
                </a:solidFill>
              </a:rPr>
              <a:t>Stappen</a:t>
            </a:r>
            <a:r>
              <a:rPr lang="en-US" sz="2400" dirty="0" smtClean="0">
                <a:solidFill>
                  <a:schemeClr val="tx1"/>
                </a:solidFill>
              </a:rPr>
              <a:t> </a:t>
            </a:r>
            <a:r>
              <a:rPr lang="en-US" sz="2400" dirty="0">
                <a:solidFill>
                  <a:schemeClr val="tx1"/>
                </a:solidFill>
              </a:rPr>
              <a:t>in het </a:t>
            </a:r>
            <a:r>
              <a:rPr lang="en-US" sz="2400" dirty="0" err="1">
                <a:solidFill>
                  <a:schemeClr val="tx1"/>
                </a:solidFill>
              </a:rPr>
              <a:t>zoeken</a:t>
            </a:r>
            <a:r>
              <a:rPr lang="en-US" sz="2400" dirty="0">
                <a:solidFill>
                  <a:schemeClr val="tx1"/>
                </a:solidFill>
              </a:rPr>
              <a:t> van wetenschappelijke </a:t>
            </a:r>
            <a:r>
              <a:rPr lang="en-US" sz="2400" dirty="0" err="1">
                <a:solidFill>
                  <a:schemeClr val="tx1"/>
                </a:solidFill>
              </a:rPr>
              <a:t>artikelen</a:t>
            </a:r>
            <a:r>
              <a:rPr lang="en-US" sz="2400" dirty="0">
                <a:solidFill>
                  <a:schemeClr val="tx1"/>
                </a:solidFill>
              </a:rPr>
              <a:t>;</a:t>
            </a:r>
          </a:p>
          <a:p>
            <a:r>
              <a:rPr lang="en-US" sz="2400" dirty="0" err="1" smtClean="0">
                <a:solidFill>
                  <a:schemeClr val="tx1"/>
                </a:solidFill>
              </a:rPr>
              <a:t>Zoektermen</a:t>
            </a:r>
            <a:r>
              <a:rPr lang="en-US" sz="2400" dirty="0">
                <a:solidFill>
                  <a:schemeClr val="tx1"/>
                </a:solidFill>
              </a:rPr>
              <a:t>;</a:t>
            </a:r>
          </a:p>
          <a:p>
            <a:r>
              <a:rPr lang="en-US" sz="2400" dirty="0" err="1" smtClean="0">
                <a:solidFill>
                  <a:schemeClr val="tx1"/>
                </a:solidFill>
              </a:rPr>
              <a:t>Boleaanse</a:t>
            </a:r>
            <a:r>
              <a:rPr lang="en-US" sz="2400" dirty="0" smtClean="0">
                <a:solidFill>
                  <a:schemeClr val="tx1"/>
                </a:solidFill>
              </a:rPr>
              <a:t> </a:t>
            </a:r>
            <a:r>
              <a:rPr lang="en-US" sz="2400" dirty="0" err="1">
                <a:solidFill>
                  <a:schemeClr val="tx1"/>
                </a:solidFill>
              </a:rPr>
              <a:t>operatoren</a:t>
            </a:r>
            <a:r>
              <a:rPr lang="en-US" sz="2400" dirty="0">
                <a:solidFill>
                  <a:schemeClr val="tx1"/>
                </a:solidFill>
              </a:rPr>
              <a:t>;</a:t>
            </a:r>
          </a:p>
          <a:p>
            <a:r>
              <a:rPr lang="en-US" sz="2400" dirty="0" smtClean="0">
                <a:solidFill>
                  <a:schemeClr val="tx1"/>
                </a:solidFill>
              </a:rPr>
              <a:t>Databases</a:t>
            </a:r>
            <a:r>
              <a:rPr lang="en-US" sz="2400" dirty="0">
                <a:solidFill>
                  <a:schemeClr val="tx1"/>
                </a:solidFill>
              </a:rPr>
              <a:t>;</a:t>
            </a:r>
          </a:p>
          <a:p>
            <a:r>
              <a:rPr lang="en-US" sz="2400" dirty="0" err="1" smtClean="0">
                <a:solidFill>
                  <a:schemeClr val="tx1"/>
                </a:solidFill>
              </a:rPr>
              <a:t>Kenmerken</a:t>
            </a:r>
            <a:r>
              <a:rPr lang="en-US" sz="2400" dirty="0" smtClean="0">
                <a:solidFill>
                  <a:schemeClr val="tx1"/>
                </a:solidFill>
              </a:rPr>
              <a:t> van </a:t>
            </a:r>
            <a:r>
              <a:rPr lang="en-US" sz="2400" dirty="0">
                <a:solidFill>
                  <a:schemeClr val="tx1"/>
                </a:solidFill>
              </a:rPr>
              <a:t>wetenschappelijke literatuur</a:t>
            </a:r>
          </a:p>
          <a:p>
            <a:r>
              <a:rPr lang="en-US" sz="2400" dirty="0" smtClean="0">
                <a:solidFill>
                  <a:schemeClr val="tx1"/>
                </a:solidFill>
              </a:rPr>
              <a:t>Websites</a:t>
            </a:r>
            <a:r>
              <a:rPr lang="en-US" sz="2400" dirty="0">
                <a:solidFill>
                  <a:schemeClr val="tx1"/>
                </a:solidFill>
              </a:rPr>
              <a:t>;</a:t>
            </a:r>
          </a:p>
          <a:p>
            <a:r>
              <a:rPr lang="en-US" sz="2400" dirty="0" smtClean="0">
                <a:solidFill>
                  <a:schemeClr val="tx1"/>
                </a:solidFill>
              </a:rPr>
              <a:t>Tips</a:t>
            </a:r>
            <a:r>
              <a:rPr lang="en-US" sz="2400" dirty="0">
                <a:solidFill>
                  <a:schemeClr val="tx1"/>
                </a:solidFill>
              </a:rPr>
              <a:t>.</a:t>
            </a:r>
          </a:p>
          <a:p>
            <a:pPr marL="0" indent="0">
              <a:buNone/>
            </a:pPr>
            <a:endParaRPr lang="en-US" dirty="0"/>
          </a:p>
        </p:txBody>
      </p:sp>
      <p:pic>
        <p:nvPicPr>
          <p:cNvPr id="4" name="Picture 2" descr="Afbeeldingsresultaat voor doel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86649" y="2924024"/>
            <a:ext cx="4603173" cy="32904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4522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p>
            <a:pPr algn="ctr"/>
            <a:r>
              <a:rPr lang="en-US" sz="3600" b="1" dirty="0" err="1" smtClean="0"/>
              <a:t>Stappen</a:t>
            </a:r>
            <a:r>
              <a:rPr lang="en-US" sz="3600" b="1" dirty="0" smtClean="0"/>
              <a:t> in het </a:t>
            </a:r>
            <a:r>
              <a:rPr lang="en-US" sz="3600" b="1" dirty="0" err="1" smtClean="0"/>
              <a:t>zoeken</a:t>
            </a:r>
            <a:r>
              <a:rPr lang="en-US" sz="3600" b="1" dirty="0" smtClean="0"/>
              <a:t> van wetenschappelijke </a:t>
            </a:r>
            <a:r>
              <a:rPr lang="en-US" sz="3600" b="1" dirty="0" err="1" smtClean="0"/>
              <a:t>artikelen</a:t>
            </a:r>
            <a:endParaRPr lang="en-US" sz="3600" b="1" dirty="0"/>
          </a:p>
        </p:txBody>
      </p:sp>
      <p:sp>
        <p:nvSpPr>
          <p:cNvPr id="3" name="Tijdelijke aanduiding voor inhoud 2"/>
          <p:cNvSpPr>
            <a:spLocks noGrp="1"/>
          </p:cNvSpPr>
          <p:nvPr>
            <p:ph idx="1"/>
          </p:nvPr>
        </p:nvSpPr>
        <p:spPr/>
        <p:txBody>
          <a:bodyPr/>
          <a:lstStyle/>
          <a:p>
            <a:r>
              <a:rPr lang="en-US" dirty="0" smtClean="0">
                <a:solidFill>
                  <a:schemeClr val="tx1"/>
                </a:solidFill>
              </a:rPr>
              <a:t>PICO</a:t>
            </a:r>
          </a:p>
          <a:p>
            <a:r>
              <a:rPr lang="en-US" dirty="0" err="1" smtClean="0">
                <a:solidFill>
                  <a:schemeClr val="tx1"/>
                </a:solidFill>
              </a:rPr>
              <a:t>Zoektermen</a:t>
            </a:r>
            <a:endParaRPr lang="en-US" dirty="0" smtClean="0">
              <a:solidFill>
                <a:schemeClr val="tx1"/>
              </a:solidFill>
            </a:endParaRPr>
          </a:p>
          <a:p>
            <a:r>
              <a:rPr lang="en-US" dirty="0" err="1" smtClean="0">
                <a:solidFill>
                  <a:schemeClr val="tx1"/>
                </a:solidFill>
              </a:rPr>
              <a:t>Boleaanse</a:t>
            </a:r>
            <a:r>
              <a:rPr lang="en-US" dirty="0" smtClean="0">
                <a:solidFill>
                  <a:schemeClr val="tx1"/>
                </a:solidFill>
              </a:rPr>
              <a:t> </a:t>
            </a:r>
            <a:r>
              <a:rPr lang="en-US" dirty="0" err="1">
                <a:solidFill>
                  <a:schemeClr val="tx1"/>
                </a:solidFill>
              </a:rPr>
              <a:t>operatoren</a:t>
            </a:r>
            <a:endParaRPr lang="en-US" dirty="0" smtClean="0">
              <a:solidFill>
                <a:schemeClr val="tx1"/>
              </a:solidFill>
            </a:endParaRPr>
          </a:p>
          <a:p>
            <a:r>
              <a:rPr lang="en-US" dirty="0" smtClean="0">
                <a:solidFill>
                  <a:schemeClr val="tx1"/>
                </a:solidFill>
              </a:rPr>
              <a:t>Databases</a:t>
            </a:r>
          </a:p>
        </p:txBody>
      </p:sp>
      <p:pic>
        <p:nvPicPr>
          <p:cNvPr id="2050" name="Picture 2" descr="Afbeeldingsresultaat voor artikel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69321" y="2244436"/>
            <a:ext cx="5979491" cy="3222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42805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US" sz="7200" b="1" dirty="0" err="1" smtClean="0"/>
              <a:t>Zoektermen</a:t>
            </a:r>
            <a:endParaRPr lang="en-US" sz="7200" b="1" dirty="0"/>
          </a:p>
        </p:txBody>
      </p:sp>
      <p:sp>
        <p:nvSpPr>
          <p:cNvPr id="3" name="Tijdelijke aanduiding voor inhoud 2"/>
          <p:cNvSpPr>
            <a:spLocks noGrp="1"/>
          </p:cNvSpPr>
          <p:nvPr>
            <p:ph idx="1"/>
          </p:nvPr>
        </p:nvSpPr>
        <p:spPr/>
        <p:txBody>
          <a:bodyPr>
            <a:normAutofit/>
          </a:bodyPr>
          <a:lstStyle/>
          <a:p>
            <a:pPr marL="0" indent="0">
              <a:buNone/>
            </a:pPr>
            <a:r>
              <a:rPr lang="en-US" dirty="0" smtClean="0">
                <a:solidFill>
                  <a:schemeClr val="tx1"/>
                </a:solidFill>
              </a:rPr>
              <a:t>1. </a:t>
            </a:r>
            <a:r>
              <a:rPr lang="en-US" dirty="0" err="1" smtClean="0">
                <a:solidFill>
                  <a:schemeClr val="tx1"/>
                </a:solidFill>
              </a:rPr>
              <a:t>Verwoord</a:t>
            </a:r>
            <a:r>
              <a:rPr lang="en-US" dirty="0" smtClean="0">
                <a:solidFill>
                  <a:schemeClr val="tx1"/>
                </a:solidFill>
              </a:rPr>
              <a:t> </a:t>
            </a:r>
            <a:r>
              <a:rPr lang="en-US" dirty="0" err="1" smtClean="0">
                <a:solidFill>
                  <a:schemeClr val="tx1"/>
                </a:solidFill>
              </a:rPr>
              <a:t>eerst</a:t>
            </a:r>
            <a:r>
              <a:rPr lang="en-US" dirty="0" smtClean="0">
                <a:solidFill>
                  <a:schemeClr val="tx1"/>
                </a:solidFill>
              </a:rPr>
              <a:t> </a:t>
            </a:r>
            <a:r>
              <a:rPr lang="en-US" dirty="0" err="1" smtClean="0">
                <a:solidFill>
                  <a:schemeClr val="tx1"/>
                </a:solidFill>
              </a:rPr>
              <a:t>voor</a:t>
            </a:r>
            <a:r>
              <a:rPr lang="en-US" dirty="0" smtClean="0">
                <a:solidFill>
                  <a:schemeClr val="tx1"/>
                </a:solidFill>
              </a:rPr>
              <a:t> </a:t>
            </a:r>
            <a:r>
              <a:rPr lang="en-US" dirty="0" err="1" smtClean="0">
                <a:solidFill>
                  <a:schemeClr val="tx1"/>
                </a:solidFill>
              </a:rPr>
              <a:t>jezelf</a:t>
            </a:r>
            <a:r>
              <a:rPr lang="en-US" dirty="0" smtClean="0">
                <a:solidFill>
                  <a:schemeClr val="tx1"/>
                </a:solidFill>
              </a:rPr>
              <a:t> </a:t>
            </a:r>
            <a:r>
              <a:rPr lang="en-US" dirty="0" err="1" smtClean="0">
                <a:solidFill>
                  <a:schemeClr val="tx1"/>
                </a:solidFill>
              </a:rPr>
              <a:t>helder</a:t>
            </a:r>
            <a:r>
              <a:rPr lang="en-US" dirty="0" smtClean="0">
                <a:solidFill>
                  <a:schemeClr val="tx1"/>
                </a:solidFill>
              </a:rPr>
              <a:t> wat je </a:t>
            </a:r>
            <a:r>
              <a:rPr lang="en-US" dirty="0" err="1" smtClean="0">
                <a:solidFill>
                  <a:schemeClr val="tx1"/>
                </a:solidFill>
              </a:rPr>
              <a:t>probleemstelling</a:t>
            </a:r>
            <a:r>
              <a:rPr lang="en-US" dirty="0" smtClean="0">
                <a:solidFill>
                  <a:schemeClr val="tx1"/>
                </a:solidFill>
              </a:rPr>
              <a:t> is </a:t>
            </a:r>
            <a:r>
              <a:rPr lang="en-US" dirty="0" err="1" smtClean="0">
                <a:solidFill>
                  <a:schemeClr val="tx1"/>
                </a:solidFill>
              </a:rPr>
              <a:t>en</a:t>
            </a:r>
            <a:r>
              <a:rPr lang="en-US" dirty="0" smtClean="0">
                <a:solidFill>
                  <a:schemeClr val="tx1"/>
                </a:solidFill>
              </a:rPr>
              <a:t> </a:t>
            </a:r>
            <a:r>
              <a:rPr lang="en-US" dirty="0" err="1" smtClean="0">
                <a:solidFill>
                  <a:schemeClr val="tx1"/>
                </a:solidFill>
              </a:rPr>
              <a:t>waar</a:t>
            </a:r>
            <a:r>
              <a:rPr lang="en-US" dirty="0" smtClean="0">
                <a:solidFill>
                  <a:schemeClr val="tx1"/>
                </a:solidFill>
              </a:rPr>
              <a:t> je </a:t>
            </a:r>
            <a:r>
              <a:rPr lang="en-US" dirty="0" err="1" smtClean="0">
                <a:solidFill>
                  <a:schemeClr val="tx1"/>
                </a:solidFill>
              </a:rPr>
              <a:t>naar</a:t>
            </a:r>
            <a:r>
              <a:rPr lang="en-US" dirty="0" smtClean="0">
                <a:solidFill>
                  <a:schemeClr val="tx1"/>
                </a:solidFill>
              </a:rPr>
              <a:t> op </a:t>
            </a:r>
            <a:r>
              <a:rPr lang="en-US" dirty="0" err="1" smtClean="0">
                <a:solidFill>
                  <a:schemeClr val="tx1"/>
                </a:solidFill>
              </a:rPr>
              <a:t>zoek</a:t>
            </a:r>
            <a:r>
              <a:rPr lang="en-US" dirty="0" smtClean="0">
                <a:solidFill>
                  <a:schemeClr val="tx1"/>
                </a:solidFill>
              </a:rPr>
              <a:t> wilt (PICO); </a:t>
            </a:r>
          </a:p>
          <a:p>
            <a:pPr marL="0" indent="0">
              <a:buNone/>
            </a:pPr>
            <a:r>
              <a:rPr lang="en-US" dirty="0" smtClean="0">
                <a:solidFill>
                  <a:schemeClr val="tx1"/>
                </a:solidFill>
              </a:rPr>
              <a:t>2. </a:t>
            </a:r>
            <a:r>
              <a:rPr lang="en-US" dirty="0" err="1" smtClean="0">
                <a:solidFill>
                  <a:schemeClr val="tx1"/>
                </a:solidFill>
              </a:rPr>
              <a:t>Gebruik</a:t>
            </a:r>
            <a:r>
              <a:rPr lang="en-US" dirty="0" smtClean="0">
                <a:solidFill>
                  <a:schemeClr val="tx1"/>
                </a:solidFill>
              </a:rPr>
              <a:t> </a:t>
            </a:r>
            <a:r>
              <a:rPr lang="en-US" dirty="0" err="1" smtClean="0">
                <a:solidFill>
                  <a:schemeClr val="tx1"/>
                </a:solidFill>
              </a:rPr>
              <a:t>geen</a:t>
            </a:r>
            <a:r>
              <a:rPr lang="en-US" dirty="0" smtClean="0">
                <a:solidFill>
                  <a:schemeClr val="tx1"/>
                </a:solidFill>
              </a:rPr>
              <a:t> </a:t>
            </a:r>
            <a:r>
              <a:rPr lang="en-US" dirty="0" err="1" smtClean="0">
                <a:solidFill>
                  <a:schemeClr val="tx1"/>
                </a:solidFill>
              </a:rPr>
              <a:t>spreektaal</a:t>
            </a:r>
            <a:r>
              <a:rPr lang="en-US" dirty="0" smtClean="0">
                <a:solidFill>
                  <a:schemeClr val="tx1"/>
                </a:solidFill>
              </a:rPr>
              <a:t>;</a:t>
            </a:r>
          </a:p>
          <a:p>
            <a:pPr marL="0" indent="0">
              <a:buNone/>
            </a:pPr>
            <a:r>
              <a:rPr lang="en-US" dirty="0" smtClean="0">
                <a:solidFill>
                  <a:schemeClr val="tx1"/>
                </a:solidFill>
              </a:rPr>
              <a:t>3. </a:t>
            </a:r>
            <a:r>
              <a:rPr lang="en-US" dirty="0" err="1" smtClean="0">
                <a:solidFill>
                  <a:schemeClr val="tx1"/>
                </a:solidFill>
              </a:rPr>
              <a:t>Gebruik</a:t>
            </a:r>
            <a:r>
              <a:rPr lang="en-US" dirty="0" smtClean="0">
                <a:solidFill>
                  <a:schemeClr val="tx1"/>
                </a:solidFill>
              </a:rPr>
              <a:t> </a:t>
            </a:r>
            <a:r>
              <a:rPr lang="en-US" dirty="0" err="1" smtClean="0">
                <a:solidFill>
                  <a:schemeClr val="tx1"/>
                </a:solidFill>
              </a:rPr>
              <a:t>vakinhoudelijke</a:t>
            </a:r>
            <a:r>
              <a:rPr lang="en-US" dirty="0" smtClean="0">
                <a:solidFill>
                  <a:schemeClr val="tx1"/>
                </a:solidFill>
              </a:rPr>
              <a:t> </a:t>
            </a:r>
            <a:r>
              <a:rPr lang="en-US" dirty="0" err="1" smtClean="0">
                <a:solidFill>
                  <a:schemeClr val="tx1"/>
                </a:solidFill>
              </a:rPr>
              <a:t>zoektaal</a:t>
            </a:r>
            <a:r>
              <a:rPr lang="en-US" dirty="0" smtClean="0">
                <a:solidFill>
                  <a:schemeClr val="tx1"/>
                </a:solidFill>
              </a:rPr>
              <a:t>;</a:t>
            </a:r>
          </a:p>
          <a:p>
            <a:pPr marL="0" indent="0">
              <a:buNone/>
            </a:pPr>
            <a:r>
              <a:rPr lang="en-US" dirty="0" smtClean="0">
                <a:solidFill>
                  <a:schemeClr val="tx1"/>
                </a:solidFill>
              </a:rPr>
              <a:t>4. </a:t>
            </a:r>
            <a:r>
              <a:rPr lang="en-US" dirty="0" err="1" smtClean="0">
                <a:solidFill>
                  <a:schemeClr val="tx1"/>
                </a:solidFill>
              </a:rPr>
              <a:t>Zoek</a:t>
            </a:r>
            <a:r>
              <a:rPr lang="en-US" dirty="0" smtClean="0">
                <a:solidFill>
                  <a:schemeClr val="tx1"/>
                </a:solidFill>
              </a:rPr>
              <a:t> </a:t>
            </a:r>
            <a:r>
              <a:rPr lang="en-US" dirty="0" err="1" smtClean="0">
                <a:solidFill>
                  <a:schemeClr val="tx1"/>
                </a:solidFill>
              </a:rPr>
              <a:t>ook</a:t>
            </a:r>
            <a:r>
              <a:rPr lang="en-US" dirty="0" smtClean="0">
                <a:solidFill>
                  <a:schemeClr val="tx1"/>
                </a:solidFill>
              </a:rPr>
              <a:t> in </a:t>
            </a:r>
            <a:r>
              <a:rPr lang="en-US" dirty="0" err="1" smtClean="0">
                <a:solidFill>
                  <a:schemeClr val="tx1"/>
                </a:solidFill>
              </a:rPr>
              <a:t>anderen</a:t>
            </a:r>
            <a:r>
              <a:rPr lang="en-US" dirty="0" smtClean="0">
                <a:solidFill>
                  <a:schemeClr val="tx1"/>
                </a:solidFill>
              </a:rPr>
              <a:t> </a:t>
            </a:r>
            <a:r>
              <a:rPr lang="en-US" dirty="0" err="1" smtClean="0">
                <a:solidFill>
                  <a:schemeClr val="tx1"/>
                </a:solidFill>
              </a:rPr>
              <a:t>talen</a:t>
            </a:r>
            <a:r>
              <a:rPr lang="en-US" dirty="0" smtClean="0">
                <a:solidFill>
                  <a:schemeClr val="tx1"/>
                </a:solidFill>
              </a:rPr>
              <a:t> door </a:t>
            </a:r>
            <a:r>
              <a:rPr lang="en-US" dirty="0" err="1" smtClean="0">
                <a:solidFill>
                  <a:schemeClr val="tx1"/>
                </a:solidFill>
              </a:rPr>
              <a:t>bijvoorbeeld</a:t>
            </a:r>
            <a:r>
              <a:rPr lang="en-US" dirty="0" smtClean="0">
                <a:solidFill>
                  <a:schemeClr val="tx1"/>
                </a:solidFill>
              </a:rPr>
              <a:t> je PICO om </a:t>
            </a:r>
            <a:r>
              <a:rPr lang="en-US" dirty="0" err="1" smtClean="0">
                <a:solidFill>
                  <a:schemeClr val="tx1"/>
                </a:solidFill>
              </a:rPr>
              <a:t>te</a:t>
            </a:r>
            <a:r>
              <a:rPr lang="en-US" dirty="0" smtClean="0">
                <a:solidFill>
                  <a:schemeClr val="tx1"/>
                </a:solidFill>
              </a:rPr>
              <a:t> </a:t>
            </a:r>
            <a:r>
              <a:rPr lang="en-US" dirty="0" err="1" smtClean="0">
                <a:solidFill>
                  <a:schemeClr val="tx1"/>
                </a:solidFill>
              </a:rPr>
              <a:t>zetten</a:t>
            </a:r>
            <a:r>
              <a:rPr lang="en-US" dirty="0" smtClean="0">
                <a:solidFill>
                  <a:schemeClr val="tx1"/>
                </a:solidFill>
              </a:rPr>
              <a:t> </a:t>
            </a:r>
            <a:r>
              <a:rPr lang="en-US" dirty="0" err="1" smtClean="0">
                <a:solidFill>
                  <a:schemeClr val="tx1"/>
                </a:solidFill>
              </a:rPr>
              <a:t>naar</a:t>
            </a:r>
            <a:r>
              <a:rPr lang="en-US" dirty="0" smtClean="0">
                <a:solidFill>
                  <a:schemeClr val="tx1"/>
                </a:solidFill>
              </a:rPr>
              <a:t> het Engels;</a:t>
            </a:r>
          </a:p>
          <a:p>
            <a:pPr marL="0" indent="0">
              <a:buNone/>
            </a:pPr>
            <a:r>
              <a:rPr lang="en-US" dirty="0" smtClean="0">
                <a:solidFill>
                  <a:schemeClr val="tx1"/>
                </a:solidFill>
              </a:rPr>
              <a:t>5. </a:t>
            </a:r>
            <a:r>
              <a:rPr lang="en-US" dirty="0" err="1" smtClean="0">
                <a:solidFill>
                  <a:schemeClr val="tx1"/>
                </a:solidFill>
              </a:rPr>
              <a:t>Gebruik</a:t>
            </a:r>
            <a:r>
              <a:rPr lang="en-US" dirty="0" smtClean="0">
                <a:solidFill>
                  <a:schemeClr val="tx1"/>
                </a:solidFill>
              </a:rPr>
              <a:t> </a:t>
            </a:r>
            <a:r>
              <a:rPr lang="en-US" u="sng" dirty="0" err="1">
                <a:solidFill>
                  <a:schemeClr val="tx1"/>
                </a:solidFill>
              </a:rPr>
              <a:t>Boleaanse</a:t>
            </a:r>
            <a:r>
              <a:rPr lang="en-US" u="sng" dirty="0">
                <a:solidFill>
                  <a:schemeClr val="tx1"/>
                </a:solidFill>
              </a:rPr>
              <a:t> </a:t>
            </a:r>
            <a:r>
              <a:rPr lang="en-US" u="sng" dirty="0" err="1">
                <a:solidFill>
                  <a:schemeClr val="tx1"/>
                </a:solidFill>
              </a:rPr>
              <a:t>operatoren</a:t>
            </a:r>
            <a:endParaRPr lang="en-US" u="sng" dirty="0" smtClean="0">
              <a:solidFill>
                <a:schemeClr val="tx1"/>
              </a:solidFill>
            </a:endParaRPr>
          </a:p>
          <a:p>
            <a:endParaRPr lang="en-US" dirty="0">
              <a:solidFill>
                <a:schemeClr val="tx1"/>
              </a:solidFill>
            </a:endParaRPr>
          </a:p>
        </p:txBody>
      </p:sp>
      <p:pic>
        <p:nvPicPr>
          <p:cNvPr id="3074" name="Picture 2" descr="Gerelateerde afbeeld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1307" y="4454367"/>
            <a:ext cx="4622584" cy="2248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8492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en-US"/>
          </a:p>
        </p:txBody>
      </p:sp>
      <p:pic>
        <p:nvPicPr>
          <p:cNvPr id="4" name="Xa-g_Og_6zc"/>
          <p:cNvPicPr>
            <a:picLocks noGrp="1" noRot="1" noChangeAspect="1"/>
          </p:cNvPicPr>
          <p:nvPr>
            <p:ph idx="1"/>
            <a:videoFile r:link="rId1"/>
          </p:nvPr>
        </p:nvPicPr>
        <p:blipFill>
          <a:blip r:embed="rId3"/>
          <a:stretch>
            <a:fillRect/>
          </a:stretch>
        </p:blipFill>
        <p:spPr>
          <a:xfrm>
            <a:off x="360218" y="336767"/>
            <a:ext cx="11508509" cy="6109854"/>
          </a:xfrm>
          <a:prstGeom prst="rect">
            <a:avLst/>
          </a:prstGeom>
        </p:spPr>
      </p:pic>
    </p:spTree>
    <p:extLst>
      <p:ext uri="{BB962C8B-B14F-4D97-AF65-F5344CB8AC3E}">
        <p14:creationId xmlns:p14="http://schemas.microsoft.com/office/powerpoint/2010/main" val="941923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US" sz="7200" b="1" dirty="0" err="1"/>
              <a:t>Boleaanse</a:t>
            </a:r>
            <a:r>
              <a:rPr lang="en-US" sz="7200" b="1" dirty="0"/>
              <a:t> </a:t>
            </a:r>
            <a:r>
              <a:rPr lang="en-US" sz="7200" b="1" dirty="0" err="1"/>
              <a:t>operatoren</a:t>
            </a:r>
            <a:endParaRPr lang="en-US" sz="7200" dirty="0"/>
          </a:p>
        </p:txBody>
      </p:sp>
      <p:sp>
        <p:nvSpPr>
          <p:cNvPr id="3" name="Tijdelijke aanduiding voor inhoud 2"/>
          <p:cNvSpPr>
            <a:spLocks noGrp="1"/>
          </p:cNvSpPr>
          <p:nvPr>
            <p:ph idx="1"/>
          </p:nvPr>
        </p:nvSpPr>
        <p:spPr>
          <a:xfrm>
            <a:off x="581193" y="1209056"/>
            <a:ext cx="11029615" cy="3678303"/>
          </a:xfrm>
        </p:spPr>
        <p:txBody>
          <a:bodyPr/>
          <a:lstStyle/>
          <a:p>
            <a:pPr marL="0" indent="0" algn="ctr">
              <a:buNone/>
            </a:pPr>
            <a:r>
              <a:rPr lang="nl-NL" i="1" dirty="0">
                <a:solidFill>
                  <a:schemeClr val="tx1"/>
                </a:solidFill>
              </a:rPr>
              <a:t>Een zoekvraag is meestal zo specifiek dat je niet met één enkele zoekterm het gewenste resultaat zult krijgen. Je moet meerdere zoektermen gebruiken, deze combineer je met zoekoperatoren. De bekendste zijn de Booleaanse operatoren </a:t>
            </a:r>
            <a:r>
              <a:rPr lang="nl-NL" b="1" i="1" dirty="0">
                <a:solidFill>
                  <a:schemeClr val="tx1"/>
                </a:solidFill>
              </a:rPr>
              <a:t>AND</a:t>
            </a:r>
            <a:r>
              <a:rPr lang="nl-NL" i="1" dirty="0">
                <a:solidFill>
                  <a:schemeClr val="tx1"/>
                </a:solidFill>
              </a:rPr>
              <a:t>, </a:t>
            </a:r>
            <a:r>
              <a:rPr lang="nl-NL" b="1" i="1" dirty="0">
                <a:solidFill>
                  <a:schemeClr val="tx1"/>
                </a:solidFill>
              </a:rPr>
              <a:t>OR</a:t>
            </a:r>
            <a:r>
              <a:rPr lang="nl-NL" i="1" dirty="0">
                <a:solidFill>
                  <a:schemeClr val="tx1"/>
                </a:solidFill>
              </a:rPr>
              <a:t> en </a:t>
            </a:r>
            <a:r>
              <a:rPr lang="nl-NL" b="1" i="1" dirty="0">
                <a:solidFill>
                  <a:schemeClr val="tx1"/>
                </a:solidFill>
              </a:rPr>
              <a:t>NOT</a:t>
            </a:r>
            <a:r>
              <a:rPr lang="nl-NL" i="1" dirty="0">
                <a:solidFill>
                  <a:schemeClr val="tx1"/>
                </a:solidFill>
              </a:rPr>
              <a:t>. Daarnaast bestaan er nog enkele andere </a:t>
            </a:r>
            <a:r>
              <a:rPr lang="nl-NL" i="1" dirty="0" smtClean="0">
                <a:solidFill>
                  <a:schemeClr val="tx1"/>
                </a:solidFill>
              </a:rPr>
              <a:t>zoekoperatoren</a:t>
            </a:r>
            <a:r>
              <a:rPr lang="nl-NL" i="1" dirty="0">
                <a:solidFill>
                  <a:schemeClr val="tx1"/>
                </a:solidFill>
              </a:rPr>
              <a:t>, zoals zoekstrings en wildcards. </a:t>
            </a:r>
            <a:endParaRPr lang="nl-NL" i="1" dirty="0" smtClean="0">
              <a:solidFill>
                <a:schemeClr val="tx1"/>
              </a:solidFill>
            </a:endParaRPr>
          </a:p>
          <a:p>
            <a:pPr marL="0" indent="0">
              <a:buNone/>
            </a:pPr>
            <a:endParaRPr lang="en-US" i="1" dirty="0" smtClean="0">
              <a:solidFill>
                <a:schemeClr val="tx1"/>
              </a:solidFill>
            </a:endParaRPr>
          </a:p>
          <a:p>
            <a:pPr marL="0" indent="0">
              <a:buNone/>
            </a:pPr>
            <a:endParaRPr lang="en-US" i="1" dirty="0" smtClean="0">
              <a:solidFill>
                <a:schemeClr val="tx1"/>
              </a:solidFill>
            </a:endParaRPr>
          </a:p>
          <a:p>
            <a:pPr marL="0" indent="0">
              <a:buNone/>
            </a:pPr>
            <a:endParaRPr lang="en-US" i="1" dirty="0">
              <a:solidFill>
                <a:schemeClr val="tx1"/>
              </a:solidFill>
            </a:endParaRPr>
          </a:p>
        </p:txBody>
      </p:sp>
      <p:pic>
        <p:nvPicPr>
          <p:cNvPr id="4" name="GKmcBpkXZPE"/>
          <p:cNvPicPr>
            <a:picLocks noRot="1" noChangeAspect="1"/>
          </p:cNvPicPr>
          <p:nvPr>
            <a:videoFile r:link="rId1"/>
          </p:nvPr>
        </p:nvPicPr>
        <p:blipFill>
          <a:blip r:embed="rId3"/>
          <a:stretch>
            <a:fillRect/>
          </a:stretch>
        </p:blipFill>
        <p:spPr>
          <a:xfrm>
            <a:off x="2632364" y="3103418"/>
            <a:ext cx="5904926" cy="3321521"/>
          </a:xfrm>
          <a:prstGeom prst="rect">
            <a:avLst/>
          </a:prstGeom>
        </p:spPr>
      </p:pic>
    </p:spTree>
    <p:extLst>
      <p:ext uri="{BB962C8B-B14F-4D97-AF65-F5344CB8AC3E}">
        <p14:creationId xmlns:p14="http://schemas.microsoft.com/office/powerpoint/2010/main" val="449087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US" sz="7200" b="1" dirty="0" smtClean="0"/>
              <a:t>Databases</a:t>
            </a:r>
            <a:endParaRPr lang="en-US" sz="7200" b="1" dirty="0"/>
          </a:p>
        </p:txBody>
      </p:sp>
      <p:sp>
        <p:nvSpPr>
          <p:cNvPr id="3" name="Tijdelijke aanduiding voor inhoud 2"/>
          <p:cNvSpPr>
            <a:spLocks noGrp="1"/>
          </p:cNvSpPr>
          <p:nvPr>
            <p:ph idx="1"/>
          </p:nvPr>
        </p:nvSpPr>
        <p:spPr/>
        <p:txBody>
          <a:bodyPr/>
          <a:lstStyle/>
          <a:p>
            <a:endParaRPr lang="en-US" sz="2400" dirty="0" smtClean="0">
              <a:solidFill>
                <a:schemeClr val="tx1"/>
              </a:solidFill>
            </a:endParaRPr>
          </a:p>
          <a:p>
            <a:endParaRPr lang="en-US" sz="2400" dirty="0">
              <a:solidFill>
                <a:schemeClr val="tx1"/>
              </a:solidFill>
            </a:endParaRPr>
          </a:p>
          <a:p>
            <a:r>
              <a:rPr lang="en-US" dirty="0" smtClean="0">
                <a:solidFill>
                  <a:schemeClr val="tx1"/>
                </a:solidFill>
              </a:rPr>
              <a:t>PubMed;</a:t>
            </a:r>
          </a:p>
          <a:p>
            <a:r>
              <a:rPr lang="en-US" dirty="0" smtClean="0">
                <a:solidFill>
                  <a:schemeClr val="tx1"/>
                </a:solidFill>
              </a:rPr>
              <a:t>Google Scholar;</a:t>
            </a:r>
          </a:p>
          <a:p>
            <a:r>
              <a:rPr lang="en-US" dirty="0" smtClean="0">
                <a:solidFill>
                  <a:schemeClr val="tx1"/>
                </a:solidFill>
              </a:rPr>
              <a:t>Cochrane.</a:t>
            </a:r>
          </a:p>
          <a:p>
            <a:endParaRPr lang="en-US" sz="2400" dirty="0" smtClean="0">
              <a:solidFill>
                <a:schemeClr val="tx1"/>
              </a:solidFill>
            </a:endParaRPr>
          </a:p>
          <a:p>
            <a:endParaRPr lang="en-US" dirty="0"/>
          </a:p>
        </p:txBody>
      </p:sp>
      <p:pic>
        <p:nvPicPr>
          <p:cNvPr id="6146" name="Picture 2" descr="Afbeeldingsresultaat voor databas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5865" y="1845734"/>
            <a:ext cx="5705475" cy="33242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1726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22604" y="-168994"/>
            <a:ext cx="10058400" cy="2018447"/>
          </a:xfrm>
        </p:spPr>
        <p:txBody>
          <a:bodyPr>
            <a:noAutofit/>
          </a:bodyPr>
          <a:lstStyle/>
          <a:p>
            <a:pPr algn="ctr"/>
            <a:r>
              <a:rPr lang="en-US" sz="6600" b="1" dirty="0" smtClean="0"/>
              <a:t/>
            </a:r>
            <a:br>
              <a:rPr lang="en-US" sz="6600" b="1" dirty="0" smtClean="0"/>
            </a:br>
            <a:r>
              <a:rPr lang="en-US" sz="4000" b="1" dirty="0" err="1" smtClean="0"/>
              <a:t>Kenmerkend</a:t>
            </a:r>
            <a:r>
              <a:rPr lang="en-US" sz="4000" b="1" dirty="0" smtClean="0"/>
              <a:t> </a:t>
            </a:r>
            <a:r>
              <a:rPr lang="en-US" sz="4000" b="1" dirty="0" err="1" smtClean="0"/>
              <a:t>voor</a:t>
            </a:r>
            <a:r>
              <a:rPr lang="en-US" sz="4000" b="1" dirty="0" smtClean="0"/>
              <a:t> wetenschappelijke literatuur</a:t>
            </a:r>
            <a:endParaRPr lang="en-US" sz="4000" b="1" dirty="0"/>
          </a:p>
        </p:txBody>
      </p:sp>
      <p:sp>
        <p:nvSpPr>
          <p:cNvPr id="3" name="Tijdelijke aanduiding voor inhoud 2"/>
          <p:cNvSpPr>
            <a:spLocks noGrp="1"/>
          </p:cNvSpPr>
          <p:nvPr>
            <p:ph idx="1"/>
          </p:nvPr>
        </p:nvSpPr>
        <p:spPr>
          <a:xfrm>
            <a:off x="486991" y="1959181"/>
            <a:ext cx="10797702" cy="4029772"/>
          </a:xfrm>
        </p:spPr>
        <p:txBody>
          <a:bodyPr>
            <a:normAutofit fontScale="77500" lnSpcReduction="20000"/>
          </a:bodyPr>
          <a:lstStyle/>
          <a:p>
            <a:pPr marL="0" indent="0">
              <a:buNone/>
            </a:pPr>
            <a:r>
              <a:rPr lang="nl-NL" dirty="0">
                <a:solidFill>
                  <a:schemeClr val="tx1"/>
                </a:solidFill>
              </a:rPr>
              <a:t>Wetenschappelijke publicaties moeten aan bepaalde criteria van wetenschappelijkheid voldoen en van de lezer wordt een kritische wetenschappelijke instelling verwacht. Wat gepubliceerd wordt, is niet per definitie waar, maar moet ‘bewezen' kunnen </a:t>
            </a:r>
            <a:r>
              <a:rPr lang="nl-NL" dirty="0" smtClean="0">
                <a:solidFill>
                  <a:schemeClr val="tx1"/>
                </a:solidFill>
              </a:rPr>
              <a:t>worden. De </a:t>
            </a:r>
            <a:r>
              <a:rPr lang="nl-NL" dirty="0">
                <a:solidFill>
                  <a:schemeClr val="tx1"/>
                </a:solidFill>
              </a:rPr>
              <a:t>lezer van een wetenschappelijke publicatie moet de juistheid van de inhoud kunnen controleren. Om de controleerbaarheid van de informatie te vergroten zijn er bepaalde afspraken gemaakt en kwaliteitscriteria ontstaan voor wetenschappelijke </a:t>
            </a:r>
            <a:r>
              <a:rPr lang="nl-NL" dirty="0" smtClean="0">
                <a:solidFill>
                  <a:schemeClr val="tx1"/>
                </a:solidFill>
              </a:rPr>
              <a:t>publicaties. De </a:t>
            </a:r>
            <a:r>
              <a:rPr lang="nl-NL" dirty="0">
                <a:solidFill>
                  <a:schemeClr val="tx1"/>
                </a:solidFill>
              </a:rPr>
              <a:t>auteur van een wetenschappelijke publicatie moet nauwkeurig verantwoorden op welke gegevens de publicatie gebaseerd is. Deze verantwoording gebeurt op twee manieren:</a:t>
            </a:r>
          </a:p>
          <a:p>
            <a:r>
              <a:rPr lang="nl-NL" dirty="0" smtClean="0">
                <a:solidFill>
                  <a:schemeClr val="tx1"/>
                </a:solidFill>
              </a:rPr>
              <a:t>1. door </a:t>
            </a:r>
            <a:r>
              <a:rPr lang="nl-NL" dirty="0">
                <a:solidFill>
                  <a:schemeClr val="tx1"/>
                </a:solidFill>
              </a:rPr>
              <a:t>bronvermeldingen</a:t>
            </a:r>
          </a:p>
          <a:p>
            <a:r>
              <a:rPr lang="nl-NL" dirty="0" smtClean="0">
                <a:solidFill>
                  <a:schemeClr val="tx1"/>
                </a:solidFill>
              </a:rPr>
              <a:t>2. door </a:t>
            </a:r>
            <a:r>
              <a:rPr lang="nl-NL" dirty="0">
                <a:solidFill>
                  <a:schemeClr val="tx1"/>
                </a:solidFill>
              </a:rPr>
              <a:t>beschrijving van onderzoeksmethoden</a:t>
            </a:r>
          </a:p>
          <a:p>
            <a:endParaRPr lang="nl-NL" dirty="0" smtClean="0"/>
          </a:p>
          <a:p>
            <a:pPr marL="0" indent="0">
              <a:buNone/>
            </a:pPr>
            <a:r>
              <a:rPr lang="nl-NL" dirty="0" smtClean="0">
                <a:solidFill>
                  <a:schemeClr val="tx1"/>
                </a:solidFill>
              </a:rPr>
              <a:t>Door </a:t>
            </a:r>
            <a:r>
              <a:rPr lang="nl-NL" dirty="0">
                <a:solidFill>
                  <a:schemeClr val="tx1"/>
                </a:solidFill>
              </a:rPr>
              <a:t>een nauwkeurige beschrijving van de onderzoeksmethoden kan een lezer nagaan hoe de auteur aan de gegevens is gekomen waarover deze publiceert. De meeste onderzoeksverslagen kennen een methodische opbouw met de volgende onderdelen:</a:t>
            </a:r>
          </a:p>
          <a:p>
            <a:r>
              <a:rPr lang="nl-NL" b="1" dirty="0">
                <a:solidFill>
                  <a:schemeClr val="tx1"/>
                </a:solidFill>
              </a:rPr>
              <a:t>inleiding</a:t>
            </a:r>
            <a:r>
              <a:rPr lang="nl-NL" dirty="0">
                <a:solidFill>
                  <a:schemeClr val="tx1"/>
                </a:solidFill>
              </a:rPr>
              <a:t> met daarin een geformuleerde vraag- of probleemstelling</a:t>
            </a:r>
          </a:p>
          <a:p>
            <a:r>
              <a:rPr lang="nl-NL" b="1" dirty="0">
                <a:solidFill>
                  <a:schemeClr val="tx1"/>
                </a:solidFill>
              </a:rPr>
              <a:t>methode</a:t>
            </a:r>
            <a:r>
              <a:rPr lang="nl-NL" dirty="0">
                <a:solidFill>
                  <a:schemeClr val="tx1"/>
                </a:solidFill>
              </a:rPr>
              <a:t> waarmee men de vraag heeft beantwoord</a:t>
            </a:r>
          </a:p>
          <a:p>
            <a:r>
              <a:rPr lang="nl-NL" b="1" dirty="0">
                <a:solidFill>
                  <a:schemeClr val="tx1"/>
                </a:solidFill>
              </a:rPr>
              <a:t>resultaten</a:t>
            </a:r>
            <a:r>
              <a:rPr lang="nl-NL" dirty="0">
                <a:solidFill>
                  <a:schemeClr val="tx1"/>
                </a:solidFill>
              </a:rPr>
              <a:t> in de vorm van waarnemingen, metingen, analyseresultaten</a:t>
            </a:r>
          </a:p>
          <a:p>
            <a:r>
              <a:rPr lang="nl-NL" b="1" dirty="0">
                <a:solidFill>
                  <a:schemeClr val="tx1"/>
                </a:solidFill>
              </a:rPr>
              <a:t>discussie</a:t>
            </a:r>
            <a:r>
              <a:rPr lang="nl-NL" dirty="0">
                <a:solidFill>
                  <a:schemeClr val="tx1"/>
                </a:solidFill>
              </a:rPr>
              <a:t> van de resultaten en waarnemingen</a:t>
            </a:r>
          </a:p>
          <a:p>
            <a:r>
              <a:rPr lang="nl-NL" b="1" dirty="0">
                <a:solidFill>
                  <a:schemeClr val="tx1"/>
                </a:solidFill>
              </a:rPr>
              <a:t>conclusies</a:t>
            </a:r>
            <a:r>
              <a:rPr lang="nl-NL" dirty="0">
                <a:solidFill>
                  <a:schemeClr val="tx1"/>
                </a:solidFill>
              </a:rPr>
              <a:t> van het onderzoek</a:t>
            </a:r>
          </a:p>
          <a:p>
            <a:endParaRPr lang="en-US" dirty="0"/>
          </a:p>
        </p:txBody>
      </p:sp>
    </p:spTree>
    <p:extLst>
      <p:ext uri="{BB962C8B-B14F-4D97-AF65-F5344CB8AC3E}">
        <p14:creationId xmlns:p14="http://schemas.microsoft.com/office/powerpoint/2010/main" val="227587142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pPr algn="ctr"/>
            <a:r>
              <a:rPr lang="en-US" sz="7200" b="1" dirty="0" smtClean="0"/>
              <a:t>Websites</a:t>
            </a:r>
            <a:endParaRPr lang="en-US" sz="7200" b="1" dirty="0"/>
          </a:p>
        </p:txBody>
      </p:sp>
      <p:pic>
        <p:nvPicPr>
          <p:cNvPr id="4098" name="Picture 2" descr="https://s3.amazonaws.com/libapps/accounts/46034/images/good_website_nl.pn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6096000" y="2187958"/>
            <a:ext cx="3963301" cy="3678238"/>
          </a:xfrm>
          <a:prstGeom prst="rect">
            <a:avLst/>
          </a:prstGeom>
          <a:noFill/>
          <a:extLst>
            <a:ext uri="{909E8E84-426E-40DD-AFC4-6F175D3DCCD1}">
              <a14:hiddenFill xmlns:a14="http://schemas.microsoft.com/office/drawing/2010/main">
                <a:solidFill>
                  <a:srgbClr val="FFFFFF"/>
                </a:solidFill>
              </a14:hiddenFill>
            </a:ext>
          </a:extLst>
        </p:spPr>
      </p:pic>
      <p:sp>
        <p:nvSpPr>
          <p:cNvPr id="4" name="Rechthoek 3"/>
          <p:cNvSpPr/>
          <p:nvPr/>
        </p:nvSpPr>
        <p:spPr>
          <a:xfrm>
            <a:off x="1335932" y="1903419"/>
            <a:ext cx="5210783" cy="3970318"/>
          </a:xfrm>
          <a:prstGeom prst="rect">
            <a:avLst/>
          </a:prstGeom>
        </p:spPr>
        <p:txBody>
          <a:bodyPr wrap="square">
            <a:spAutoFit/>
          </a:bodyPr>
          <a:lstStyle/>
          <a:p>
            <a:r>
              <a:rPr lang="nl-NL" b="1" i="0" dirty="0" smtClean="0">
                <a:effectLst/>
              </a:rPr>
              <a:t>Geldigheid</a:t>
            </a:r>
            <a:r>
              <a:rPr lang="nl-NL" b="0" i="0" dirty="0" smtClean="0">
                <a:effectLst/>
              </a:rPr>
              <a:t/>
            </a:r>
            <a:br>
              <a:rPr lang="nl-NL" b="0" i="0" dirty="0" smtClean="0">
                <a:effectLst/>
              </a:rPr>
            </a:br>
            <a:r>
              <a:rPr lang="nl-NL" b="0" i="0" dirty="0" smtClean="0">
                <a:effectLst/>
              </a:rPr>
              <a:t>Is de inhoud van de bron goed onderbouwd, aannemelijk en betrouwbaar?</a:t>
            </a:r>
            <a:br>
              <a:rPr lang="nl-NL" b="0" i="0" dirty="0" smtClean="0">
                <a:effectLst/>
              </a:rPr>
            </a:br>
            <a:r>
              <a:rPr lang="nl-NL" b="1" i="0" dirty="0" smtClean="0">
                <a:effectLst/>
              </a:rPr>
              <a:t>Actualiteit</a:t>
            </a:r>
            <a:r>
              <a:rPr lang="nl-NL" b="0" i="0" dirty="0" smtClean="0">
                <a:effectLst/>
              </a:rPr>
              <a:t/>
            </a:r>
            <a:br>
              <a:rPr lang="nl-NL" b="0" i="0" dirty="0" smtClean="0">
                <a:effectLst/>
              </a:rPr>
            </a:br>
            <a:r>
              <a:rPr lang="nl-NL" b="0" i="0" dirty="0" smtClean="0">
                <a:effectLst/>
              </a:rPr>
              <a:t>Is de inhoud van de bron up-to-date?</a:t>
            </a:r>
            <a:br>
              <a:rPr lang="nl-NL" b="0" i="0" dirty="0" smtClean="0">
                <a:effectLst/>
              </a:rPr>
            </a:br>
            <a:r>
              <a:rPr lang="nl-NL" b="1" i="0" dirty="0" smtClean="0">
                <a:effectLst/>
              </a:rPr>
              <a:t>Accuraatheid</a:t>
            </a:r>
            <a:r>
              <a:rPr lang="nl-NL" b="0" i="0" dirty="0" smtClean="0">
                <a:effectLst/>
              </a:rPr>
              <a:t/>
            </a:r>
            <a:br>
              <a:rPr lang="nl-NL" b="0" i="0" dirty="0" smtClean="0">
                <a:effectLst/>
              </a:rPr>
            </a:br>
            <a:r>
              <a:rPr lang="nl-NL" b="0" i="0" dirty="0" smtClean="0">
                <a:effectLst/>
              </a:rPr>
              <a:t>Hoe correct is de informatie?</a:t>
            </a:r>
            <a:br>
              <a:rPr lang="nl-NL" b="0" i="0" dirty="0" smtClean="0">
                <a:effectLst/>
              </a:rPr>
            </a:br>
            <a:r>
              <a:rPr lang="nl-NL" b="1" i="0" dirty="0" smtClean="0">
                <a:effectLst/>
              </a:rPr>
              <a:t>Status</a:t>
            </a:r>
            <a:r>
              <a:rPr lang="nl-NL" b="0" i="0" dirty="0" smtClean="0">
                <a:effectLst/>
              </a:rPr>
              <a:t/>
            </a:r>
            <a:br>
              <a:rPr lang="nl-NL" b="0" i="0" dirty="0" smtClean="0">
                <a:effectLst/>
              </a:rPr>
            </a:br>
            <a:r>
              <a:rPr lang="nl-NL" b="0" i="0" dirty="0" smtClean="0">
                <a:effectLst/>
              </a:rPr>
              <a:t>Hoe gezaghebbend is de bron?</a:t>
            </a:r>
            <a:br>
              <a:rPr lang="nl-NL" b="0" i="0" dirty="0" smtClean="0">
                <a:effectLst/>
              </a:rPr>
            </a:br>
            <a:r>
              <a:rPr lang="nl-NL" b="1" i="0" dirty="0" smtClean="0">
                <a:effectLst/>
              </a:rPr>
              <a:t>Volledigheid</a:t>
            </a:r>
            <a:r>
              <a:rPr lang="nl-NL" b="0" i="0" dirty="0" smtClean="0">
                <a:effectLst/>
              </a:rPr>
              <a:t/>
            </a:r>
            <a:br>
              <a:rPr lang="nl-NL" b="0" i="0" dirty="0" smtClean="0">
                <a:effectLst/>
              </a:rPr>
            </a:br>
            <a:r>
              <a:rPr lang="nl-NL" b="0" i="0" dirty="0" smtClean="0">
                <a:effectLst/>
              </a:rPr>
              <a:t>Wordt de informatie in zijn geheel en in afgeronde vorm beschikbaar gesteld?</a:t>
            </a:r>
            <a:br>
              <a:rPr lang="nl-NL" b="0" i="0" dirty="0" smtClean="0">
                <a:effectLst/>
              </a:rPr>
            </a:br>
            <a:r>
              <a:rPr lang="nl-NL" b="1" i="0" dirty="0" smtClean="0">
                <a:effectLst/>
              </a:rPr>
              <a:t>Dekking</a:t>
            </a:r>
            <a:r>
              <a:rPr lang="nl-NL" b="0" i="0" dirty="0" smtClean="0">
                <a:effectLst/>
              </a:rPr>
              <a:t/>
            </a:r>
            <a:br>
              <a:rPr lang="nl-NL" b="0" i="0" dirty="0" smtClean="0">
                <a:effectLst/>
              </a:rPr>
            </a:br>
            <a:r>
              <a:rPr lang="nl-NL" b="0" i="0" dirty="0" smtClean="0">
                <a:effectLst/>
              </a:rPr>
              <a:t>Wat is de reikwijdte en diepgang van de informatie?</a:t>
            </a:r>
            <a:endParaRPr lang="nl-NL" b="0" i="0" dirty="0">
              <a:effectLst/>
            </a:endParaRPr>
          </a:p>
        </p:txBody>
      </p:sp>
    </p:spTree>
    <p:extLst>
      <p:ext uri="{BB962C8B-B14F-4D97-AF65-F5344CB8AC3E}">
        <p14:creationId xmlns:p14="http://schemas.microsoft.com/office/powerpoint/2010/main" val="366841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epblauw">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203</TotalTime>
  <Words>279</Words>
  <Application>Microsoft Office PowerPoint</Application>
  <PresentationFormat>Breedbeeld</PresentationFormat>
  <Paragraphs>46</Paragraphs>
  <Slides>10</Slides>
  <Notes>0</Notes>
  <HiddenSlides>0</HiddenSlides>
  <MMClips>2</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10</vt:i4>
      </vt:variant>
    </vt:vector>
  </HeadingPairs>
  <TitlesOfParts>
    <vt:vector size="13" baseType="lpstr">
      <vt:lpstr>Gill Sans MT</vt:lpstr>
      <vt:lpstr>Wingdings 2</vt:lpstr>
      <vt:lpstr>Dividend</vt:lpstr>
      <vt:lpstr>Kwaliteitsproject</vt:lpstr>
      <vt:lpstr>Inhoud</vt:lpstr>
      <vt:lpstr>Stappen in het zoeken van wetenschappelijke artikelen</vt:lpstr>
      <vt:lpstr>Zoektermen</vt:lpstr>
      <vt:lpstr>PowerPoint-presentatie</vt:lpstr>
      <vt:lpstr>Boleaanse operatoren</vt:lpstr>
      <vt:lpstr>Databases</vt:lpstr>
      <vt:lpstr> Kenmerkend voor wetenschappelijke literatuur</vt:lpstr>
      <vt:lpstr>Websites</vt:lpstr>
      <vt:lpstr>TIPS</vt:lpstr>
    </vt:vector>
  </TitlesOfParts>
  <Company>MBO Utrecht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Deskundigheidsbevordering 6</dc:title>
  <dc:creator>Administrator</dc:creator>
  <cp:lastModifiedBy>Nelleke Elskamp</cp:lastModifiedBy>
  <cp:revision>38</cp:revision>
  <dcterms:created xsi:type="dcterms:W3CDTF">2019-01-14T07:56:21Z</dcterms:created>
  <dcterms:modified xsi:type="dcterms:W3CDTF">2020-01-12T15:03:01Z</dcterms:modified>
</cp:coreProperties>
</file>